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9" r:id="rId3"/>
    <p:sldId id="258" r:id="rId4"/>
    <p:sldId id="257" r:id="rId5"/>
    <p:sldId id="259" r:id="rId6"/>
    <p:sldId id="260" r:id="rId7"/>
    <p:sldId id="261" r:id="rId8"/>
    <p:sldId id="262" r:id="rId9"/>
    <p:sldId id="263" r:id="rId10"/>
    <p:sldId id="264" r:id="rId11"/>
    <p:sldId id="265" r:id="rId12"/>
    <p:sldId id="266" r:id="rId13"/>
    <p:sldId id="267" r:id="rId14"/>
    <p:sldId id="278" r:id="rId15"/>
    <p:sldId id="268" r:id="rId16"/>
    <p:sldId id="269" r:id="rId17"/>
    <p:sldId id="270" r:id="rId18"/>
    <p:sldId id="271" r:id="rId19"/>
    <p:sldId id="272" r:id="rId20"/>
    <p:sldId id="273" r:id="rId21"/>
    <p:sldId id="274" r:id="rId22"/>
    <p:sldId id="275" r:id="rId23"/>
    <p:sldId id="276" r:id="rId24"/>
    <p:sldId id="277" r:id="rId25"/>
    <p:sldId id="28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0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03.02.2014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03.02.2014</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214282" y="649412"/>
            <a:ext cx="9144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ctr" defTabSz="914400" rtl="0" eaLnBrk="1" fontAlgn="base" latinLnBrk="0" hangingPunct="1">
              <a:lnSpc>
                <a:spcPct val="100000"/>
              </a:lnSpc>
              <a:spcBef>
                <a:spcPct val="0"/>
              </a:spcBef>
              <a:spcAft>
                <a:spcPct val="0"/>
              </a:spcAft>
              <a:buClrTx/>
              <a:buSzTx/>
              <a:buFontTx/>
              <a:buNone/>
              <a:tabLst/>
            </a:pPr>
            <a:r>
              <a:rPr kumimoji="0" lang="ru-RU" sz="4400" b="1" i="0" u="none" strike="noStrike" cap="none" normalizeH="0" baseline="0" dirty="0" smtClean="0">
                <a:ln>
                  <a:noFill/>
                </a:ln>
                <a:solidFill>
                  <a:srgbClr val="000000"/>
                </a:solidFill>
                <a:effectLst/>
                <a:latin typeface="Comic Sans MS" pitchFamily="66" charset="0"/>
                <a:ea typeface="Times New Roman" pitchFamily="18" charset="0"/>
              </a:rPr>
              <a:t>Тема 3. </a:t>
            </a:r>
            <a:r>
              <a:rPr kumimoji="0" lang="ru-RU" sz="4400" b="1" i="0" u="none" strike="noStrike" cap="none" normalizeH="0" baseline="0" dirty="0" smtClean="0">
                <a:ln>
                  <a:noFill/>
                </a:ln>
                <a:solidFill>
                  <a:schemeClr val="tx1"/>
                </a:solidFill>
                <a:effectLst/>
                <a:latin typeface="Comic Sans MS" pitchFamily="66" charset="0"/>
                <a:ea typeface="Times New Roman" pitchFamily="18" charset="0"/>
              </a:rPr>
              <a:t>Земельные ресурсы и эффективность их использования в условиях рынка</a:t>
            </a:r>
            <a:endParaRPr kumimoji="0" lang="ru-RU" sz="4400" b="0" i="0" u="none" strike="noStrike" cap="none" normalizeH="0" baseline="0" dirty="0" smtClean="0">
              <a:ln>
                <a:noFill/>
              </a:ln>
              <a:solidFill>
                <a:schemeClr val="tx1"/>
              </a:solidFill>
              <a:effectLst/>
              <a:latin typeface="Comic Sans MS" pitchFamily="66" charset="0"/>
            </a:endParaRPr>
          </a:p>
        </p:txBody>
      </p:sp>
      <p:pic>
        <p:nvPicPr>
          <p:cNvPr id="13314" name="Picture 2"/>
          <p:cNvPicPr>
            <a:picLocks noChangeAspect="1" noChangeArrowheads="1"/>
          </p:cNvPicPr>
          <p:nvPr/>
        </p:nvPicPr>
        <p:blipFill>
          <a:blip r:embed="rId2" cstate="print"/>
          <a:srcRect/>
          <a:stretch>
            <a:fillRect/>
          </a:stretch>
        </p:blipFill>
        <p:spPr bwMode="auto">
          <a:xfrm>
            <a:off x="2714612" y="3501008"/>
            <a:ext cx="3810000" cy="309505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57158" y="571480"/>
            <a:ext cx="842968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Производители сельхозпродукции могут улучшать плодородие обрабатываемых земельных участков путем внесения органических и неорганических удобрений, сооружения ирригационных систем. Работникам сельскохозяйственных предприятий необходимо тщательно исследовать свои земельные ресурсы и иметь научно обоснованные данные об эффективности использования того или иного участка. Известно, что на одном и том же поле может быть получен высокий урожай одной сельскохозяйственной культуры и низкий - другой. Вместе с тем определенные чередования посева различных культур могут приносить заметные положительные результаты.</a:t>
            </a:r>
            <a:endParaRPr kumimoji="0" lang="ru-RU" sz="2400" b="1" i="0" u="none" strike="noStrike" cap="none" normalizeH="0" baseline="0" dirty="0" smtClean="0">
              <a:ln>
                <a:noFill/>
              </a:ln>
              <a:solidFill>
                <a:srgbClr val="003300"/>
              </a:solidFill>
              <a:effectLst/>
              <a:latin typeface="Comic Sans MS" pitchFamily="66"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428596" y="285728"/>
            <a:ext cx="850112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Рациональное использование земельных участков во многом определяется природно-климатическими условиями, в которых осуществляется производство. В некоторых регионах планеты имеется возможность в год выращивать два, а иногда и три урожая. В то же время немало сельхозугодий расположено в зонах с недостаточным количеством солнечной энергии, тепла, воды.</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4818" name="Picture 2"/>
          <p:cNvPicPr>
            <a:picLocks noChangeAspect="1" noChangeArrowheads="1"/>
          </p:cNvPicPr>
          <p:nvPr/>
        </p:nvPicPr>
        <p:blipFill>
          <a:blip r:embed="rId2" cstate="print"/>
          <a:srcRect/>
          <a:stretch>
            <a:fillRect/>
          </a:stretch>
        </p:blipFill>
        <p:spPr bwMode="auto">
          <a:xfrm>
            <a:off x="2357421" y="3643314"/>
            <a:ext cx="4461697" cy="2786082"/>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643174" y="357166"/>
            <a:ext cx="6215106"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3300"/>
                </a:solidFill>
                <a:effectLst/>
                <a:latin typeface="Comic Sans MS" pitchFamily="66" charset="0"/>
                <a:ea typeface="Times New Roman" pitchFamily="18" charset="0"/>
              </a:rPr>
              <a:t>Важно постоянно повышать качество земельных угодий, вести строгий учет их и рационально использовать. С этой целью разрабатывается и принимается Государственный земельный кадастр по земельным фондам всех сельскохозяйственных предприятий. В нем приводятся качественная характеристика и ценность земель сельскохозяйственного назначения, содержатся необходимые документы и сведения о правовом распределении земельных участков между собственниками (коллективными, частными, государственными), указывается категория земли (сельскохозяйственных учреждений и фермерских хозяйств; промышленных, транспортных организаций, заповедников, курортов; городов и населенных пунктов; государственных фондов лесного и водного, а также государственного запаса).</a:t>
            </a:r>
            <a:endParaRPr kumimoji="0" lang="ru-RU" sz="2000" b="1" i="0" u="none" strike="noStrike" cap="none" normalizeH="0" baseline="0" dirty="0" smtClean="0">
              <a:ln>
                <a:noFill/>
              </a:ln>
              <a:solidFill>
                <a:srgbClr val="003300"/>
              </a:solidFill>
              <a:effectLst/>
              <a:latin typeface="Comic Sans MS" pitchFamily="66" charset="0"/>
            </a:endParaRPr>
          </a:p>
        </p:txBody>
      </p:sp>
      <p:pic>
        <p:nvPicPr>
          <p:cNvPr id="35842" name="Picture 2"/>
          <p:cNvPicPr>
            <a:picLocks noChangeAspect="1" noChangeArrowheads="1"/>
          </p:cNvPicPr>
          <p:nvPr/>
        </p:nvPicPr>
        <p:blipFill>
          <a:blip r:embed="rId2" cstate="print"/>
          <a:srcRect/>
          <a:stretch>
            <a:fillRect/>
          </a:stretch>
        </p:blipFill>
        <p:spPr bwMode="auto">
          <a:xfrm>
            <a:off x="285720" y="928670"/>
            <a:ext cx="2209800" cy="1905000"/>
          </a:xfrm>
          <a:prstGeom prst="rect">
            <a:avLst/>
          </a:prstGeom>
          <a:noFill/>
          <a:ln w="9525">
            <a:noFill/>
            <a:miter lim="800000"/>
            <a:headEnd/>
            <a:tailEnd/>
          </a:ln>
          <a:effectLst/>
        </p:spPr>
      </p:pic>
      <p:pic>
        <p:nvPicPr>
          <p:cNvPr id="35843" name="Picture 3"/>
          <p:cNvPicPr>
            <a:picLocks noChangeAspect="1" noChangeArrowheads="1"/>
          </p:cNvPicPr>
          <p:nvPr/>
        </p:nvPicPr>
        <p:blipFill>
          <a:blip r:embed="rId3" cstate="print"/>
          <a:srcRect/>
          <a:stretch>
            <a:fillRect/>
          </a:stretch>
        </p:blipFill>
        <p:spPr bwMode="auto">
          <a:xfrm>
            <a:off x="142844" y="3500438"/>
            <a:ext cx="2577371" cy="1643074"/>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285720" y="285728"/>
            <a:ext cx="857256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С помощью системы оценок качественных показателей земли и ее стоимостных характеристик производится оценка земель. Государственный комитет по земельным ресурсам осуществляет контроль за рациональным использованием земельного фонда в областях; в них функционируют комитеты по земельным ресурсам и землеустройству</a:t>
            </a:r>
            <a:r>
              <a:rPr kumimoji="0" lang="ru-RU" sz="2400" b="0" i="0" u="none" strike="noStrike" cap="none" normalizeH="0" baseline="0" dirty="0" smtClean="0">
                <a:ln>
                  <a:noFill/>
                </a:ln>
                <a:solidFill>
                  <a:srgbClr val="000000"/>
                </a:solidFill>
                <a:effectLst/>
                <a:latin typeface="Bookman Old Style" pitchFamily="18" charset="0"/>
                <a:ea typeface="Times New Roman" pitchFamily="18" charset="0"/>
              </a:rPr>
              <a:t>. </a:t>
            </a:r>
            <a:endParaRPr kumimoji="0" lang="ru-RU" sz="2400" b="0" i="0" u="none" strike="noStrike" cap="none" normalizeH="0" baseline="0" dirty="0" smtClean="0">
              <a:ln>
                <a:noFill/>
              </a:ln>
              <a:solidFill>
                <a:schemeClr val="tx1"/>
              </a:solidFill>
              <a:effectLst/>
              <a:latin typeface="Bookman Old Style" pitchFamily="18" charset="0"/>
            </a:endParaRPr>
          </a:p>
        </p:txBody>
      </p:sp>
      <p:pic>
        <p:nvPicPr>
          <p:cNvPr id="36866" name="Picture 2"/>
          <p:cNvPicPr>
            <a:picLocks noChangeAspect="1" noChangeArrowheads="1"/>
          </p:cNvPicPr>
          <p:nvPr/>
        </p:nvPicPr>
        <p:blipFill>
          <a:blip r:embed="rId2" cstate="print"/>
          <a:srcRect/>
          <a:stretch>
            <a:fillRect/>
          </a:stretch>
        </p:blipFill>
        <p:spPr bwMode="auto">
          <a:xfrm>
            <a:off x="928662" y="3286124"/>
            <a:ext cx="2786082" cy="2786082"/>
          </a:xfrm>
          <a:prstGeom prst="rect">
            <a:avLst/>
          </a:prstGeom>
          <a:noFill/>
          <a:ln w="9525">
            <a:noFill/>
            <a:miter lim="800000"/>
            <a:headEnd/>
            <a:tailEnd/>
          </a:ln>
          <a:effectLst/>
        </p:spPr>
      </p:pic>
      <p:pic>
        <p:nvPicPr>
          <p:cNvPr id="36867" name="Picture 3"/>
          <p:cNvPicPr>
            <a:picLocks noChangeAspect="1" noChangeArrowheads="1"/>
          </p:cNvPicPr>
          <p:nvPr/>
        </p:nvPicPr>
        <p:blipFill>
          <a:blip r:embed="rId3" cstate="print"/>
          <a:srcRect/>
          <a:stretch>
            <a:fillRect/>
          </a:stretch>
        </p:blipFill>
        <p:spPr bwMode="auto">
          <a:xfrm>
            <a:off x="4500562" y="3286124"/>
            <a:ext cx="3404129" cy="2643206"/>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357166"/>
            <a:ext cx="4286280" cy="5632311"/>
          </a:xfrm>
          <a:prstGeom prst="rect">
            <a:avLst/>
          </a:prstGeom>
        </p:spPr>
        <p:txBody>
          <a:bodyPr wrap="square">
            <a:spAutoFit/>
          </a:bodyPr>
          <a:lstStyle/>
          <a:p>
            <a:pPr algn="just"/>
            <a:r>
              <a:rPr lang="ru-RU" sz="2000" b="1" dirty="0" smtClean="0">
                <a:solidFill>
                  <a:srgbClr val="003300"/>
                </a:solidFill>
                <a:latin typeface="Comic Sans MS" pitchFamily="66" charset="0"/>
                <a:ea typeface="Times New Roman" pitchFamily="18" charset="0"/>
              </a:rPr>
              <a:t>Наряду с этим функционируют районные комитеты по земельным ресурсам. Районные комитеты ежегодно вносят в кадастровые книги качественные изменения земельных ресурсов в зоне их деятельности. Районный комитет по земельным ресурсам ежегодно до 1 февраля отчитывается перед вышестоящими органами об использовании земельных ресурсов, качественных и количественных изменениях, которые произошли за отчетный период в землепользовании.</a:t>
            </a:r>
            <a:endParaRPr lang="ru-RU" sz="2000" b="1" dirty="0">
              <a:solidFill>
                <a:srgbClr val="003300"/>
              </a:solidFill>
              <a:latin typeface="Comic Sans MS" pitchFamily="66" charset="0"/>
            </a:endParaRPr>
          </a:p>
        </p:txBody>
      </p:sp>
      <p:pic>
        <p:nvPicPr>
          <p:cNvPr id="48130" name="Picture 2"/>
          <p:cNvPicPr>
            <a:picLocks noChangeAspect="1" noChangeArrowheads="1"/>
          </p:cNvPicPr>
          <p:nvPr/>
        </p:nvPicPr>
        <p:blipFill>
          <a:blip r:embed="rId2" cstate="print"/>
          <a:srcRect/>
          <a:stretch>
            <a:fillRect/>
          </a:stretch>
        </p:blipFill>
        <p:spPr bwMode="auto">
          <a:xfrm>
            <a:off x="5214942" y="1214422"/>
            <a:ext cx="2786082" cy="4305763"/>
          </a:xfrm>
          <a:prstGeom prst="rect">
            <a:avLst/>
          </a:prstGeom>
          <a:noFill/>
          <a:ln w="9525">
            <a:noFill/>
            <a:miter lim="800000"/>
            <a:headEnd/>
            <a:tailEnd/>
          </a:ln>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500034" y="428604"/>
            <a:ext cx="835824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Земля не является продуктом труда, ее площадь ограничена, и в связи со строительством дорог, расширением городов, сельских поселков, новых предприятий и т.д. происходит сокращение сельскохозяйственных угодий.</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7890" name="Picture 2"/>
          <p:cNvPicPr>
            <a:picLocks noChangeAspect="1" noChangeArrowheads="1"/>
          </p:cNvPicPr>
          <p:nvPr/>
        </p:nvPicPr>
        <p:blipFill>
          <a:blip r:embed="rId2" cstate="print"/>
          <a:srcRect/>
          <a:stretch>
            <a:fillRect/>
          </a:stretch>
        </p:blipFill>
        <p:spPr bwMode="auto">
          <a:xfrm>
            <a:off x="1500166" y="2571744"/>
            <a:ext cx="6000792" cy="4000528"/>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285720" y="357166"/>
            <a:ext cx="5214974" cy="63709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В каждом регионе плодородие почв характеризуется наличием определенного количества более плодородных, менее плодородных и малоплодородных земель. Следовательно, при равных затратах труда на различных земельных участках урожайность будет далеко не одинаковой. Кроме того, различно местоположение земельных участков (удаленность от мест хранилищ готовой продукции, железных дорог и т.д.).</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8914" name="Picture 2"/>
          <p:cNvPicPr>
            <a:picLocks noChangeAspect="1" noChangeArrowheads="1"/>
          </p:cNvPicPr>
          <p:nvPr/>
        </p:nvPicPr>
        <p:blipFill>
          <a:blip r:embed="rId2" cstate="print"/>
          <a:srcRect/>
          <a:stretch>
            <a:fillRect/>
          </a:stretch>
        </p:blipFill>
        <p:spPr bwMode="auto">
          <a:xfrm>
            <a:off x="5786446" y="285728"/>
            <a:ext cx="2786082" cy="1849958"/>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cstate="print"/>
          <a:srcRect/>
          <a:stretch>
            <a:fillRect/>
          </a:stretch>
        </p:blipFill>
        <p:spPr bwMode="auto">
          <a:xfrm>
            <a:off x="5786446" y="2285992"/>
            <a:ext cx="2857519" cy="2143140"/>
          </a:xfrm>
          <a:prstGeom prst="rect">
            <a:avLst/>
          </a:prstGeom>
          <a:noFill/>
          <a:ln w="9525">
            <a:noFill/>
            <a:miter lim="800000"/>
            <a:headEnd/>
            <a:tailEnd/>
          </a:ln>
          <a:effectLst/>
        </p:spPr>
      </p:pic>
      <p:pic>
        <p:nvPicPr>
          <p:cNvPr id="38916" name="Picture 4"/>
          <p:cNvPicPr>
            <a:picLocks noChangeAspect="1" noChangeArrowheads="1"/>
          </p:cNvPicPr>
          <p:nvPr/>
        </p:nvPicPr>
        <p:blipFill>
          <a:blip r:embed="rId4" cstate="print"/>
          <a:srcRect/>
          <a:stretch>
            <a:fillRect/>
          </a:stretch>
        </p:blipFill>
        <p:spPr bwMode="auto">
          <a:xfrm>
            <a:off x="5786446" y="4572008"/>
            <a:ext cx="2857520" cy="2151415"/>
          </a:xfrm>
          <a:prstGeom prst="rect">
            <a:avLst/>
          </a:prstGeom>
          <a:noFill/>
          <a:ln w="9525">
            <a:noFill/>
            <a:miter lim="800000"/>
            <a:headEnd/>
            <a:tailEnd/>
          </a:ln>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357158" y="357166"/>
            <a:ext cx="8572560"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В связи с этим цена производства продукции сельского хозяйства не может определяться, как в промышленности, средними условиями. Она определяется условиями производства на малоплодородных, т.е. худших, участках земли. Если бы иена производства основывалась на средних участках, то малоплодородные (худшие) участки перестали бы обрабатывать.</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9938" name="Picture 2"/>
          <p:cNvPicPr>
            <a:picLocks noChangeAspect="1" noChangeArrowheads="1"/>
          </p:cNvPicPr>
          <p:nvPr/>
        </p:nvPicPr>
        <p:blipFill>
          <a:blip r:embed="rId2" cstate="print"/>
          <a:srcRect/>
          <a:stretch>
            <a:fillRect/>
          </a:stretch>
        </p:blipFill>
        <p:spPr bwMode="auto">
          <a:xfrm>
            <a:off x="642910" y="3571876"/>
            <a:ext cx="3500462" cy="2623504"/>
          </a:xfrm>
          <a:prstGeom prst="rect">
            <a:avLst/>
          </a:prstGeom>
          <a:noFill/>
          <a:ln w="9525">
            <a:noFill/>
            <a:miter lim="800000"/>
            <a:headEnd/>
            <a:tailEnd/>
          </a:ln>
          <a:effectLst/>
        </p:spPr>
      </p:pic>
      <p:pic>
        <p:nvPicPr>
          <p:cNvPr id="39939" name="Picture 3"/>
          <p:cNvPicPr>
            <a:picLocks noChangeAspect="1" noChangeArrowheads="1"/>
          </p:cNvPicPr>
          <p:nvPr/>
        </p:nvPicPr>
        <p:blipFill>
          <a:blip r:embed="rId3" cstate="print"/>
          <a:srcRect/>
          <a:stretch>
            <a:fillRect/>
          </a:stretch>
        </p:blipFill>
        <p:spPr bwMode="auto">
          <a:xfrm>
            <a:off x="4857752" y="3643314"/>
            <a:ext cx="3673954" cy="2357454"/>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ChangeArrowheads="1"/>
          </p:cNvSpPr>
          <p:nvPr/>
        </p:nvSpPr>
        <p:spPr bwMode="auto">
          <a:xfrm>
            <a:off x="357158" y="428604"/>
            <a:ext cx="8429684"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Различие земельных участков по плодородию обусловливает возможность производить добавочную прибыль при равных затратах труда. Разновидность добавочной прибыли составляет суть дифференциальной стоимости ренты.</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40962" name="Picture 2"/>
          <p:cNvPicPr>
            <a:picLocks noChangeAspect="1" noChangeArrowheads="1"/>
          </p:cNvPicPr>
          <p:nvPr/>
        </p:nvPicPr>
        <p:blipFill>
          <a:blip r:embed="rId2" cstate="print"/>
          <a:srcRect/>
          <a:stretch>
            <a:fillRect/>
          </a:stretch>
        </p:blipFill>
        <p:spPr bwMode="auto">
          <a:xfrm>
            <a:off x="285720" y="2428868"/>
            <a:ext cx="4792025" cy="1714512"/>
          </a:xfrm>
          <a:prstGeom prst="rect">
            <a:avLst/>
          </a:prstGeom>
          <a:noFill/>
          <a:ln w="9525">
            <a:noFill/>
            <a:miter lim="800000"/>
            <a:headEnd/>
            <a:tailEnd/>
          </a:ln>
          <a:effectLst/>
        </p:spPr>
      </p:pic>
      <p:pic>
        <p:nvPicPr>
          <p:cNvPr id="40963" name="Picture 3"/>
          <p:cNvPicPr>
            <a:picLocks noChangeAspect="1" noChangeArrowheads="1"/>
          </p:cNvPicPr>
          <p:nvPr/>
        </p:nvPicPr>
        <p:blipFill>
          <a:blip r:embed="rId3" cstate="print"/>
          <a:srcRect/>
          <a:stretch>
            <a:fillRect/>
          </a:stretch>
        </p:blipFill>
        <p:spPr bwMode="auto">
          <a:xfrm>
            <a:off x="4786314" y="3821122"/>
            <a:ext cx="3895719" cy="2755889"/>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357158" y="357166"/>
            <a:ext cx="8429684"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Дифференциальная земельная рента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возникает в связи с: а) естественным плодородием земли и б) местоположением ее по приближенности к рынку. Дифференциальная рента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по плодородию - это разница между общественной ценой производства продукции сельского хозяйства и индивидуальной ценой ее производства на средних и высокоплодородных участках земли. Дифференциальная рента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по местонахождению определяется стоимостными характеристиками, связанными транспортными затратами при обработке земли и перевозке выращенного урожая. Дифференциальную ренту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получает собственник земли. Если земельные участки принадлежат обществу, то оно и получает ренту.</a:t>
            </a:r>
            <a:endParaRPr kumimoji="0" lang="ru-RU" sz="2400" b="1" i="0" u="none" strike="noStrike" cap="none" normalizeH="0" baseline="0" dirty="0" smtClean="0">
              <a:ln>
                <a:noFill/>
              </a:ln>
              <a:solidFill>
                <a:srgbClr val="003300"/>
              </a:solidFill>
              <a:effectLst/>
              <a:latin typeface="Comic Sans MS"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428596" y="500042"/>
            <a:ext cx="8358246"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tab pos="228600" algn="l"/>
              </a:tabLst>
            </a:pPr>
            <a:r>
              <a:rPr kumimoji="0" lang="ru-RU" sz="2800" b="1" i="0" u="sng" strike="noStrike" cap="none" normalizeH="0" baseline="0" dirty="0" smtClean="0">
                <a:ln>
                  <a:noFill/>
                </a:ln>
                <a:solidFill>
                  <a:srgbClr val="003300"/>
                </a:solidFill>
                <a:effectLst/>
                <a:latin typeface="Arial" pitchFamily="34" charset="0"/>
                <a:ea typeface="Times New Roman" pitchFamily="18" charset="0"/>
                <a:cs typeface="Arial" pitchFamily="34" charset="0"/>
              </a:rPr>
              <a:t>Цель</a:t>
            </a:r>
            <a:r>
              <a:rPr kumimoji="0" lang="ru-RU" sz="2800" b="1" i="0" u="none" strike="noStrike" cap="none" normalizeH="0" baseline="0" dirty="0" smtClean="0">
                <a:ln>
                  <a:noFill/>
                </a:ln>
                <a:solidFill>
                  <a:srgbClr val="003300"/>
                </a:solidFill>
                <a:effectLst/>
                <a:latin typeface="Arial" pitchFamily="34" charset="0"/>
                <a:ea typeface="Times New Roman" pitchFamily="18" charset="0"/>
                <a:cs typeface="Arial" pitchFamily="34" charset="0"/>
              </a:rPr>
              <a:t>: Изучить проблемы организации использования земельных ресурсов, порядок определения экономической эффективности их использования</a:t>
            </a:r>
            <a:endParaRPr kumimoji="0" lang="ru-RU" sz="2800" b="1" i="0" u="none" strike="noStrike" cap="none" normalizeH="0" baseline="0" dirty="0" smtClean="0">
              <a:ln>
                <a:noFill/>
              </a:ln>
              <a:solidFill>
                <a:srgbClr val="0033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228600" algn="l"/>
              </a:tabLst>
            </a:pPr>
            <a:r>
              <a:rPr kumimoji="0" lang="ru-RU" sz="2800" b="1" i="0" u="sng" strike="noStrike" cap="none" normalizeH="0" baseline="0" dirty="0" smtClean="0">
                <a:ln>
                  <a:noFill/>
                </a:ln>
                <a:solidFill>
                  <a:srgbClr val="003300"/>
                </a:solidFill>
                <a:effectLst/>
                <a:latin typeface="Arial" pitchFamily="34" charset="0"/>
                <a:ea typeface="Times New Roman" pitchFamily="18" charset="0"/>
                <a:cs typeface="Arial" pitchFamily="34" charset="0"/>
              </a:rPr>
              <a:t>Перечень вопросов, выносимых для рассмотрения:</a:t>
            </a:r>
            <a:endParaRPr kumimoji="0" lang="ru-RU" sz="2800" b="1" i="0" u="none" strike="noStrike" cap="none" normalizeH="0" baseline="0" dirty="0" smtClean="0">
              <a:ln>
                <a:noFill/>
              </a:ln>
              <a:solidFill>
                <a:srgbClr val="0033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228600" algn="l"/>
              </a:tabLst>
            </a:pPr>
            <a:r>
              <a:rPr kumimoji="0" lang="ru-RU" sz="2800" b="1" i="0" u="none" strike="noStrike" cap="none" normalizeH="0" baseline="0" dirty="0" smtClean="0">
                <a:ln>
                  <a:noFill/>
                </a:ln>
                <a:solidFill>
                  <a:srgbClr val="003300"/>
                </a:solidFill>
                <a:effectLst/>
                <a:latin typeface="Arial" pitchFamily="34" charset="0"/>
                <a:ea typeface="Times New Roman" pitchFamily="18" charset="0"/>
                <a:cs typeface="Arial" pitchFamily="34" charset="0"/>
              </a:rPr>
              <a:t>Организация использования земельных ресурсов</a:t>
            </a:r>
            <a:endParaRPr kumimoji="0" lang="ru-RU" sz="2800" b="1" i="0" u="none" strike="noStrike" cap="none" normalizeH="0" baseline="0" dirty="0" smtClean="0">
              <a:ln>
                <a:noFill/>
              </a:ln>
              <a:solidFill>
                <a:srgbClr val="0033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228600" algn="l"/>
              </a:tabLst>
            </a:pPr>
            <a:r>
              <a:rPr kumimoji="0" lang="ru-RU" sz="2800" b="1" i="0" u="none" strike="noStrike" cap="none" normalizeH="0" baseline="0" dirty="0" smtClean="0">
                <a:ln>
                  <a:noFill/>
                </a:ln>
                <a:solidFill>
                  <a:srgbClr val="003300"/>
                </a:solidFill>
                <a:effectLst/>
                <a:latin typeface="Arial" pitchFamily="34" charset="0"/>
                <a:ea typeface="Times New Roman" pitchFamily="18" charset="0"/>
                <a:cs typeface="Arial" pitchFamily="34" charset="0"/>
              </a:rPr>
              <a:t>Закон РК «О Земле»</a:t>
            </a:r>
            <a:endParaRPr kumimoji="0" lang="ru-RU" sz="2800" b="1" i="0" u="none" strike="noStrike" cap="none" normalizeH="0" baseline="0" dirty="0" smtClean="0">
              <a:ln>
                <a:noFill/>
              </a:ln>
              <a:solidFill>
                <a:srgbClr val="00330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tab pos="228600" algn="l"/>
              </a:tabLst>
            </a:pPr>
            <a:r>
              <a:rPr kumimoji="0" lang="ru-RU" sz="2800" b="1" i="0" u="none" strike="noStrike" cap="none" normalizeH="0" baseline="0" dirty="0" smtClean="0">
                <a:ln>
                  <a:noFill/>
                </a:ln>
                <a:solidFill>
                  <a:srgbClr val="003300"/>
                </a:solidFill>
                <a:effectLst/>
                <a:latin typeface="Arial" pitchFamily="34" charset="0"/>
                <a:ea typeface="Times New Roman" pitchFamily="18" charset="0"/>
                <a:cs typeface="Arial" pitchFamily="34" charset="0"/>
              </a:rPr>
              <a:t>Методика определения экономической эффективности использования земли</a:t>
            </a:r>
            <a:endParaRPr kumimoji="0" lang="ru-RU" sz="2800" b="1" i="0" u="none" strike="noStrike" cap="none" normalizeH="0" baseline="0" dirty="0" smtClean="0">
              <a:ln>
                <a:noFill/>
              </a:ln>
              <a:solidFill>
                <a:srgbClr val="003300"/>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500034" y="357166"/>
            <a:ext cx="828680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Дифференциальная земельная рента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является следствием дополнительных капиталовложений на обрабатываемых участках земли, что дает возможность получать больше продукции и добавочную прибыль. Дифференциальную ренту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получает тот, кто взял землю в аренду и на ней производит сельскохозяйственную продукцию. Если собственник земли сам вкладывает дополнительные средства на обрабатываемом им участке земли, то ренту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присваивает он. Когда государство или кооператив строят ирригационные сооружения и тем самым повышают эффективность производства на земле независимо от того, кому она принадлежит (частнику или акционерному обществу), то дифференциальную ренту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rPr>
              <a:t>II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 получает государство или кооператив.</a:t>
            </a:r>
            <a:endParaRPr kumimoji="0" lang="ru-RU" sz="2400" b="1" i="0" u="none" strike="noStrike" cap="none" normalizeH="0" baseline="0" dirty="0" smtClean="0">
              <a:ln>
                <a:noFill/>
              </a:ln>
              <a:solidFill>
                <a:srgbClr val="003300"/>
              </a:solidFill>
              <a:effectLst/>
              <a:latin typeface="Comic Sans MS"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3428992" y="392885"/>
            <a:ext cx="5286412"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3300"/>
                </a:solidFill>
                <a:effectLst/>
                <a:latin typeface="Comic Sans MS" pitchFamily="66" charset="0"/>
                <a:ea typeface="Times New Roman" pitchFamily="18" charset="0"/>
              </a:rPr>
              <a:t>Монополия частной собственности на землю приводит к возникновению абсолютной земельной ренты. Живого труда на одинаковый капитал в сельском хозяйстве применяется больше, чем в промышленности. В сельском хозяйстве России вручную выполняется 45-55% работ. Органическое строение капитала (соотношение затрат на средства производства и на оплату живого труда) в сельском хозяйстве ниже, чем в промышленности. Вследствие этого применение капитала и на худших участках земли позволяет создавать добавочную прибыль. Ее получает владелец земельного участка. Если бы владелец худшего участка не получал абсолютную земельную ренту, то он бы эту землю в аренду не сдавал.</a:t>
            </a:r>
            <a:endParaRPr kumimoji="0" lang="ru-RU" sz="2000" b="1" i="0" u="none" strike="noStrike" cap="none" normalizeH="0" baseline="0" dirty="0" smtClean="0">
              <a:ln>
                <a:noFill/>
              </a:ln>
              <a:solidFill>
                <a:srgbClr val="003300"/>
              </a:solidFill>
              <a:effectLst/>
              <a:latin typeface="Comic Sans MS" pitchFamily="66" charset="0"/>
            </a:endParaRPr>
          </a:p>
        </p:txBody>
      </p:sp>
      <p:pic>
        <p:nvPicPr>
          <p:cNvPr id="44034" name="Picture 2"/>
          <p:cNvPicPr>
            <a:picLocks noChangeAspect="1" noChangeArrowheads="1"/>
          </p:cNvPicPr>
          <p:nvPr/>
        </p:nvPicPr>
        <p:blipFill>
          <a:blip r:embed="rId2" cstate="print"/>
          <a:srcRect/>
          <a:stretch>
            <a:fillRect/>
          </a:stretch>
        </p:blipFill>
        <p:spPr bwMode="auto">
          <a:xfrm>
            <a:off x="214282" y="357166"/>
            <a:ext cx="3151150" cy="3143272"/>
          </a:xfrm>
          <a:prstGeom prst="rect">
            <a:avLst/>
          </a:prstGeom>
          <a:noFill/>
          <a:ln w="9525">
            <a:noFill/>
            <a:miter lim="800000"/>
            <a:headEnd/>
            <a:tailEnd/>
          </a:ln>
          <a:effectLst/>
        </p:spPr>
      </p:pic>
      <p:pic>
        <p:nvPicPr>
          <p:cNvPr id="44035" name="Picture 3"/>
          <p:cNvPicPr>
            <a:picLocks noChangeAspect="1" noChangeArrowheads="1"/>
          </p:cNvPicPr>
          <p:nvPr/>
        </p:nvPicPr>
        <p:blipFill>
          <a:blip r:embed="rId3" cstate="print"/>
          <a:srcRect/>
          <a:stretch>
            <a:fillRect/>
          </a:stretch>
        </p:blipFill>
        <p:spPr bwMode="auto">
          <a:xfrm>
            <a:off x="357158" y="4000504"/>
            <a:ext cx="2935170" cy="1928826"/>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260648"/>
            <a:ext cx="8501122" cy="5262979"/>
          </a:xfrm>
          <a:prstGeom prst="rect">
            <a:avLst/>
          </a:prstGeom>
        </p:spPr>
        <p:txBody>
          <a:bodyPr wrap="square">
            <a:spAutoFit/>
          </a:bodyPr>
          <a:lstStyle/>
          <a:p>
            <a:pPr algn="just"/>
            <a:r>
              <a:rPr lang="ru-RU" sz="2400" b="1" dirty="0" smtClean="0">
                <a:solidFill>
                  <a:srgbClr val="003300"/>
                </a:solidFill>
                <a:latin typeface="Comic Sans MS" pitchFamily="66" charset="0"/>
              </a:rPr>
              <a:t>	Монопольная земельная рента связана с установлением монопольной цены, превышающей реальную стоимость готовой продукции. Дело в том, что некоторые участки земли по своему качеству уникальны и позволяют произвести особую продукцию. Монопольная земельная рента имеет место при разработке уникальных полезных ископаемых, строительстве различных объектов в крупных городах и т.д. В сельскохозяйственных предприятиях важно учитывать при оценке трудовых затрат возмож­ность получения дифференциальной ренты </a:t>
            </a:r>
            <a:r>
              <a:rPr lang="en-US" sz="2400" b="1" dirty="0" smtClean="0">
                <a:solidFill>
                  <a:srgbClr val="003300"/>
                </a:solidFill>
                <a:latin typeface="Comic Sans MS" pitchFamily="66" charset="0"/>
              </a:rPr>
              <a:t>I</a:t>
            </a:r>
            <a:r>
              <a:rPr lang="ru-RU" sz="2400" b="1" dirty="0" smtClean="0">
                <a:solidFill>
                  <a:srgbClr val="003300"/>
                </a:solidFill>
                <a:latin typeface="Comic Sans MS" pitchFamily="66" charset="0"/>
              </a:rPr>
              <a:t> и </a:t>
            </a:r>
            <a:r>
              <a:rPr lang="en-US" sz="2400" b="1" dirty="0" smtClean="0">
                <a:solidFill>
                  <a:srgbClr val="003300"/>
                </a:solidFill>
                <a:latin typeface="Comic Sans MS" pitchFamily="66" charset="0"/>
              </a:rPr>
              <a:t>II</a:t>
            </a:r>
            <a:r>
              <a:rPr lang="ru-RU" sz="2400" b="1" dirty="0" smtClean="0">
                <a:solidFill>
                  <a:srgbClr val="003300"/>
                </a:solidFill>
                <a:latin typeface="Comic Sans MS" pitchFamily="66" charset="0"/>
              </a:rPr>
              <a:t>, абсолютной и монопольной ренты. Труд работников сельского хозяйства должен оплачиваться в соответствии с затратами труда. </a:t>
            </a:r>
            <a:endParaRPr lang="ru-RU" sz="2400" b="1" dirty="0">
              <a:solidFill>
                <a:srgbClr val="003300"/>
              </a:solidFill>
              <a:latin typeface="Comic Sans MS" pitchFamily="66"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357158" y="428604"/>
            <a:ext cx="842968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3300"/>
                </a:solidFill>
                <a:effectLst/>
                <a:latin typeface="Comic Sans MS" pitchFamily="66" charset="0"/>
                <a:ea typeface="Times New Roman" pitchFamily="18" charset="0"/>
              </a:rPr>
              <a:t>Экономическая справедливость станет нарушаться, если, например, тракторист вложит больше труда, обрабатывая малоплодородный участок, чем его коллега, работавший на высокоплодородном поле и получивший большую сумму денежного вознаграждения. Следовательно, при оплате труда работникам сельского хозяйства следует учитывать и величину их трудовых затрат, и плодородие земельных участков, и урожайность сельскохозяйственных культур, и качество выполняемых работ.</a:t>
            </a:r>
            <a:endParaRPr kumimoji="0" lang="ru-RU" sz="2000" b="1" i="0" u="none" strike="noStrike" cap="none" normalizeH="0" baseline="0" dirty="0" smtClean="0">
              <a:ln>
                <a:noFill/>
              </a:ln>
              <a:solidFill>
                <a:srgbClr val="003300"/>
              </a:solidFill>
              <a:effectLst/>
              <a:latin typeface="Comic Sans MS" pitchFamily="66" charset="0"/>
            </a:endParaRPr>
          </a:p>
        </p:txBody>
      </p:sp>
      <p:pic>
        <p:nvPicPr>
          <p:cNvPr id="45058" name="Picture 2"/>
          <p:cNvPicPr>
            <a:picLocks noChangeAspect="1" noChangeArrowheads="1"/>
          </p:cNvPicPr>
          <p:nvPr/>
        </p:nvPicPr>
        <p:blipFill>
          <a:blip r:embed="rId2" cstate="print"/>
          <a:srcRect/>
          <a:stretch>
            <a:fillRect/>
          </a:stretch>
        </p:blipFill>
        <p:spPr bwMode="auto">
          <a:xfrm>
            <a:off x="142845" y="3379338"/>
            <a:ext cx="4286280" cy="3216720"/>
          </a:xfrm>
          <a:prstGeom prst="rect">
            <a:avLst/>
          </a:prstGeom>
          <a:noFill/>
          <a:ln w="9525">
            <a:noFill/>
            <a:miter lim="800000"/>
            <a:headEnd/>
            <a:tailEnd/>
          </a:ln>
          <a:effectLst/>
        </p:spPr>
      </p:pic>
      <p:pic>
        <p:nvPicPr>
          <p:cNvPr id="45059" name="Picture 3"/>
          <p:cNvPicPr>
            <a:picLocks noChangeAspect="1" noChangeArrowheads="1"/>
          </p:cNvPicPr>
          <p:nvPr/>
        </p:nvPicPr>
        <p:blipFill>
          <a:blip r:embed="rId3" cstate="print"/>
          <a:srcRect/>
          <a:stretch>
            <a:fillRect/>
          </a:stretch>
        </p:blipFill>
        <p:spPr bwMode="auto">
          <a:xfrm>
            <a:off x="5000628" y="3571876"/>
            <a:ext cx="3326297" cy="2928958"/>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500034" y="428604"/>
            <a:ext cx="8286808" cy="33239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Решать эту проблему на практике можно прежде всего при помощи тщательной и научно обоснованной оценки трудовых затрат и их результатов. Земельные угодья - это дар природы. Поэтому целесообразно в каждом конкретном случае иметь в виду величину вложенного труда, его качество и природные характеристики земельных угодий.</a:t>
            </a:r>
            <a:endParaRPr kumimoji="0" lang="ru-RU" sz="2400" b="1" i="0" u="none" strike="noStrike" cap="none" normalizeH="0" baseline="0" dirty="0" smtClean="0">
              <a:ln>
                <a:noFill/>
              </a:ln>
              <a:solidFill>
                <a:srgbClr val="003300"/>
              </a:solidFill>
              <a:effectLst/>
              <a:latin typeface="Comic Sans MS" pitchFamily="66" charset="0"/>
            </a:endParaRPr>
          </a:p>
          <a:p>
            <a:pPr marL="0" marR="0" lvl="0" indent="36195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47106" name="Picture 2"/>
          <p:cNvPicPr>
            <a:picLocks noChangeAspect="1" noChangeArrowheads="1"/>
          </p:cNvPicPr>
          <p:nvPr/>
        </p:nvPicPr>
        <p:blipFill>
          <a:blip r:embed="rId2" cstate="print"/>
          <a:srcRect/>
          <a:stretch>
            <a:fillRect/>
          </a:stretch>
        </p:blipFill>
        <p:spPr bwMode="auto">
          <a:xfrm>
            <a:off x="642910" y="3714752"/>
            <a:ext cx="3357586" cy="2506998"/>
          </a:xfrm>
          <a:prstGeom prst="rect">
            <a:avLst/>
          </a:prstGeom>
          <a:noFill/>
          <a:ln w="9525">
            <a:noFill/>
            <a:miter lim="800000"/>
            <a:headEnd/>
            <a:tailEnd/>
          </a:ln>
          <a:effectLst/>
        </p:spPr>
      </p:pic>
      <p:pic>
        <p:nvPicPr>
          <p:cNvPr id="47107" name="Picture 3"/>
          <p:cNvPicPr>
            <a:picLocks noChangeAspect="1" noChangeArrowheads="1"/>
          </p:cNvPicPr>
          <p:nvPr/>
        </p:nvPicPr>
        <p:blipFill>
          <a:blip r:embed="rId3" cstate="print"/>
          <a:srcRect/>
          <a:stretch>
            <a:fillRect/>
          </a:stretch>
        </p:blipFill>
        <p:spPr bwMode="auto">
          <a:xfrm>
            <a:off x="4786314" y="3714752"/>
            <a:ext cx="3261002" cy="2571768"/>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500034" y="500042"/>
            <a:ext cx="814393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ru-RU" sz="2400" b="1" i="0" u="sng"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Контрольные вопросы для самопроверки</a:t>
            </a:r>
          </a:p>
          <a:p>
            <a:pPr marL="0" marR="0" lvl="0" indent="342900" algn="just"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1. Каким ресурсным потенциалом земли обладает республика?</a:t>
            </a: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2. Почему сокращаются земельные угодья?</a:t>
            </a: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3. Что представляет собой Государственный земельный кадастр?</a:t>
            </a: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4. Раскройте сущность дифференциальной земельной ренты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 и </a:t>
            </a:r>
            <a:r>
              <a:rPr kumimoji="0" lang="en-US"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II</a:t>
            </a: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 абсолютной земельной ренты, монопольной ренты.</a:t>
            </a: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cs typeface="Arial" pitchFamily="34" charset="0"/>
              </a:rPr>
              <a:t>5. Какие меры следует принимать сельскохозяйственным предприятиям, чтобы более рационально использовать земельные ресурсы и повысить плодородие почвы?</a:t>
            </a:r>
            <a:endParaRPr kumimoji="0" lang="ru-RU" sz="2400" b="1" i="0" u="none" strike="noStrike" cap="none" normalizeH="0" baseline="0" dirty="0" smtClean="0">
              <a:ln>
                <a:noFill/>
              </a:ln>
              <a:solidFill>
                <a:srgbClr val="003300"/>
              </a:solidFill>
              <a:effectLst/>
              <a:latin typeface="Comic Sans MS" pitchFamily="66"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428596" y="285728"/>
            <a:ext cx="842968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0000"/>
                </a:solidFill>
                <a:effectLst/>
                <a:latin typeface="Comic Sans MS" pitchFamily="66" charset="0"/>
                <a:ea typeface="Times New Roman" pitchFamily="18" charset="0"/>
              </a:rPr>
              <a:t>Естественной основой сельскохозяйственного производства являются ресурсы земли. Правильное их использование позволяет решать проблемы продовольственного снабжения населения, повышать его благосостояние, обеспечивать социальную стабильность в обществе.</a:t>
            </a:r>
            <a:endParaRPr kumimoji="0" lang="ru-RU" sz="2800" b="1" i="0" u="none" strike="noStrike" cap="none" normalizeH="0" baseline="0" dirty="0" smtClean="0">
              <a:ln>
                <a:noFill/>
              </a:ln>
              <a:solidFill>
                <a:schemeClr val="tx1"/>
              </a:solidFill>
              <a:effectLst/>
              <a:latin typeface="Comic Sans MS" pitchFamily="66" charset="0"/>
            </a:endParaRPr>
          </a:p>
        </p:txBody>
      </p:sp>
      <p:pic>
        <p:nvPicPr>
          <p:cNvPr id="26626" name="Picture 2"/>
          <p:cNvPicPr>
            <a:picLocks noChangeAspect="1" noChangeArrowheads="1"/>
          </p:cNvPicPr>
          <p:nvPr/>
        </p:nvPicPr>
        <p:blipFill>
          <a:blip r:embed="rId2" cstate="print"/>
          <a:srcRect/>
          <a:stretch>
            <a:fillRect/>
          </a:stretch>
        </p:blipFill>
        <p:spPr bwMode="auto">
          <a:xfrm>
            <a:off x="2500298" y="3500438"/>
            <a:ext cx="4087432" cy="2643206"/>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214282" y="285728"/>
            <a:ext cx="857256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Каждое сельскохозяйственное предприятие располагает определенной величиной сельскохозяйственных угодий, от наиболее эффективного, научно обоснованного использования которых зависят результаты хозяйственной деятельности сельхозпредприятий, жизненный уровень крестьянства, будущее не только низовой ячейки сельских тружеников, но и государства в целом. Поэтому организация правильного использования земельных ресурсов в низовых звеньях сельхозпредприятий, на личных подворьях, в районах, областях и республики должна быть в поле зрения крестьянства и соответствующих органов управления производственной деятельностью в обществе.</a:t>
            </a:r>
            <a:endParaRPr kumimoji="0" lang="ru-RU" sz="2400" b="1" i="0" u="none" strike="noStrike" cap="none" normalizeH="0" baseline="0" dirty="0" smtClean="0">
              <a:ln>
                <a:noFill/>
              </a:ln>
              <a:solidFill>
                <a:srgbClr val="003300"/>
              </a:solidFill>
              <a:effectLst/>
              <a:latin typeface="Comic Sans MS" pitchFamily="6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88640"/>
            <a:ext cx="8572560" cy="4154984"/>
          </a:xfrm>
          <a:prstGeom prst="rect">
            <a:avLst/>
          </a:prstGeom>
        </p:spPr>
        <p:txBody>
          <a:bodyPr wrap="square">
            <a:spAutoFit/>
          </a:bodyPr>
          <a:lstStyle/>
          <a:p>
            <a:pPr algn="just"/>
            <a:r>
              <a:rPr lang="ru-RU" sz="2400" b="1" dirty="0" smtClean="0">
                <a:solidFill>
                  <a:srgbClr val="003300"/>
                </a:solidFill>
                <a:latin typeface="Comic Sans MS" pitchFamily="66" charset="0"/>
              </a:rPr>
              <a:t>По мере развития человеческого общества происходит не увеличение сельскохозяйственных угодий, а их неуклонное сокращение. Земельные ресурсы ограничены. Да и в ряде регионов нашей планеты земельные ресурсы используются далеко не полностью. Это объясняется особенностями климатических условий и слабостью развития производительных сил. Однако земельных резервов мало и они не смогут произвести кардинальных перемен в обеспечении населения земли продовольствием.</a:t>
            </a:r>
            <a:endParaRPr lang="ru-RU" sz="2400" b="1" dirty="0">
              <a:solidFill>
                <a:srgbClr val="003300"/>
              </a:solidFill>
              <a:latin typeface="Comic Sans MS" pitchFamily="66" charset="0"/>
            </a:endParaRPr>
          </a:p>
        </p:txBody>
      </p:sp>
      <p:pic>
        <p:nvPicPr>
          <p:cNvPr id="28674" name="Picture 2"/>
          <p:cNvPicPr>
            <a:picLocks noChangeAspect="1" noChangeArrowheads="1"/>
          </p:cNvPicPr>
          <p:nvPr/>
        </p:nvPicPr>
        <p:blipFill>
          <a:blip r:embed="rId2" cstate="print"/>
          <a:srcRect/>
          <a:stretch>
            <a:fillRect/>
          </a:stretch>
        </p:blipFill>
        <p:spPr bwMode="auto">
          <a:xfrm>
            <a:off x="3428992" y="4143380"/>
            <a:ext cx="2895600" cy="25336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500034" y="357166"/>
            <a:ext cx="835824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Величиной сельскохозяйственных угодий и их количеством в каждой стране во многом определяется производство продуктов питания, уровень жизни населения, решение социальных проблем общества.</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29698" name="Picture 2"/>
          <p:cNvPicPr>
            <a:picLocks noChangeAspect="1" noChangeArrowheads="1"/>
          </p:cNvPicPr>
          <p:nvPr/>
        </p:nvPicPr>
        <p:blipFill>
          <a:blip r:embed="rId2" cstate="print"/>
          <a:srcRect/>
          <a:stretch>
            <a:fillRect/>
          </a:stretch>
        </p:blipFill>
        <p:spPr bwMode="auto">
          <a:xfrm>
            <a:off x="500034" y="2428868"/>
            <a:ext cx="3627226" cy="2714644"/>
          </a:xfrm>
          <a:prstGeom prst="rect">
            <a:avLst/>
          </a:prstGeom>
          <a:noFill/>
          <a:ln w="9525">
            <a:noFill/>
            <a:miter lim="800000"/>
            <a:headEnd/>
            <a:tailEnd/>
          </a:ln>
          <a:effectLst/>
        </p:spPr>
      </p:pic>
      <p:pic>
        <p:nvPicPr>
          <p:cNvPr id="29699" name="Picture 3"/>
          <p:cNvPicPr>
            <a:picLocks noChangeAspect="1" noChangeArrowheads="1"/>
          </p:cNvPicPr>
          <p:nvPr/>
        </p:nvPicPr>
        <p:blipFill>
          <a:blip r:embed="rId3" cstate="print"/>
          <a:srcRect/>
          <a:stretch>
            <a:fillRect/>
          </a:stretch>
        </p:blipFill>
        <p:spPr bwMode="auto">
          <a:xfrm>
            <a:off x="4429124" y="3357562"/>
            <a:ext cx="4286248" cy="3214686"/>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4643438" y="541832"/>
            <a:ext cx="4214842"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Поэтому при равных затратах труда результаты по количеству и качеству произведенной продукции обычно бывают неодинаковыми. Кроме того, важное значение имеют расстояние конкретного участка земли от усадьбы хозяйства, железнодорожной станции, качество грунтовых дорог и т. д.</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0722" name="Picture 2"/>
          <p:cNvPicPr>
            <a:picLocks noChangeAspect="1" noChangeArrowheads="1"/>
          </p:cNvPicPr>
          <p:nvPr/>
        </p:nvPicPr>
        <p:blipFill>
          <a:blip r:embed="rId2" cstate="print"/>
          <a:srcRect/>
          <a:stretch>
            <a:fillRect/>
          </a:stretch>
        </p:blipFill>
        <p:spPr bwMode="auto">
          <a:xfrm>
            <a:off x="285720" y="714356"/>
            <a:ext cx="3714776" cy="2625347"/>
          </a:xfrm>
          <a:prstGeom prst="rect">
            <a:avLst/>
          </a:prstGeom>
          <a:noFill/>
          <a:ln w="9525">
            <a:noFill/>
            <a:miter lim="800000"/>
            <a:headEnd/>
            <a:tailEnd/>
          </a:ln>
          <a:effectLst/>
        </p:spPr>
      </p:pic>
      <p:pic>
        <p:nvPicPr>
          <p:cNvPr id="30723" name="Picture 3"/>
          <p:cNvPicPr>
            <a:picLocks noChangeAspect="1" noChangeArrowheads="1"/>
          </p:cNvPicPr>
          <p:nvPr/>
        </p:nvPicPr>
        <p:blipFill>
          <a:blip r:embed="rId3" cstate="print"/>
          <a:srcRect/>
          <a:stretch>
            <a:fillRect/>
          </a:stretch>
        </p:blipFill>
        <p:spPr bwMode="auto">
          <a:xfrm>
            <a:off x="285720" y="3786190"/>
            <a:ext cx="3810000" cy="22860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357158" y="214290"/>
            <a:ext cx="8429684"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В связи с этим важно проанализировать степень использования земельных угодий в каждом сельскохозяйственном предприятии, принять необходимые меры по более полному и рациональному использованию земельных площадей. Большинство хозяйств испытывают недостаток сельхозтехники для обработки земли. Эту проблему невозможно решить в одночасье. Как быть с пустующими земельными угодьями в хозяйстве? Здесь может быть несколько вариантов.</a:t>
            </a:r>
            <a:endParaRPr kumimoji="0" lang="ru-RU" sz="2400" b="1" i="0" u="none" strike="noStrike" cap="none" normalizeH="0" baseline="0" dirty="0" smtClean="0">
              <a:ln>
                <a:noFill/>
              </a:ln>
              <a:solidFill>
                <a:srgbClr val="003300"/>
              </a:solidFill>
              <a:effectLst/>
              <a:latin typeface="Comic Sans MS" pitchFamily="66" charset="0"/>
            </a:endParaRPr>
          </a:p>
        </p:txBody>
      </p:sp>
      <p:pic>
        <p:nvPicPr>
          <p:cNvPr id="31746" name="Picture 2"/>
          <p:cNvPicPr>
            <a:picLocks noChangeAspect="1" noChangeArrowheads="1"/>
          </p:cNvPicPr>
          <p:nvPr/>
        </p:nvPicPr>
        <p:blipFill>
          <a:blip r:embed="rId2" cstate="print"/>
          <a:srcRect/>
          <a:stretch>
            <a:fillRect/>
          </a:stretch>
        </p:blipFill>
        <p:spPr bwMode="auto">
          <a:xfrm>
            <a:off x="2928926" y="4071942"/>
            <a:ext cx="3429000" cy="22860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214282" y="714356"/>
            <a:ext cx="8715436"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61950" algn="just" defTabSz="914400" rtl="0" eaLnBrk="1" fontAlgn="base" latinLnBrk="0" hangingPunct="1">
              <a:lnSpc>
                <a:spcPct val="100000"/>
              </a:lnSpc>
              <a:spcBef>
                <a:spcPct val="0"/>
              </a:spcBef>
              <a:spcAft>
                <a:spcPct val="0"/>
              </a:spcAft>
              <a:buClrTx/>
              <a:buSzTx/>
              <a:buFontTx/>
              <a:buNone/>
              <a:tabLst/>
            </a:pPr>
            <a:r>
              <a:rPr kumimoji="0" lang="ru-RU" sz="2400" b="1" i="0" u="none" strike="noStrike" cap="none" normalizeH="0" baseline="0" dirty="0" smtClean="0">
                <a:ln>
                  <a:noFill/>
                </a:ln>
                <a:solidFill>
                  <a:srgbClr val="003300"/>
                </a:solidFill>
                <a:effectLst/>
                <a:latin typeface="Comic Sans MS" pitchFamily="66" charset="0"/>
                <a:ea typeface="Times New Roman" pitchFamily="18" charset="0"/>
              </a:rPr>
              <a:t>Во-первых, хозяйство может увеличить поголовье скота и расширить пастбища для сельскохозяйственных животных; во-вторых, сдавать пустующие участки в аренду другим хозяйствам, коллективам промышленных предприятий; в-третьих, привлечь фермеров для организации сельскохозяйственного производства; в-четвертых, в пользовании сельскохозяйственных предприятий имеются лесные массивы, часть которых можно было бы на определенных условиях сдавать для заготовки древесины, а вырученные деньги использовать для приобретения сельскохозяйственной техники, обновления основного капитала.</a:t>
            </a:r>
            <a:endParaRPr kumimoji="0" lang="ru-RU" sz="2400" b="1" i="0" u="none" strike="noStrike" cap="none" normalizeH="0" baseline="0" dirty="0" smtClean="0">
              <a:ln>
                <a:noFill/>
              </a:ln>
              <a:solidFill>
                <a:srgbClr val="003300"/>
              </a:solidFill>
              <a:effectLst/>
              <a:latin typeface="Comic Sans MS" pitchFamily="66" charset="0"/>
            </a:endParaRP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46</TotalTime>
  <Words>1368</Words>
  <Application>Microsoft Office PowerPoint</Application>
  <PresentationFormat>Экран (4:3)</PresentationFormat>
  <Paragraphs>35</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Трек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Оля</cp:lastModifiedBy>
  <cp:revision>8</cp:revision>
  <dcterms:modified xsi:type="dcterms:W3CDTF">2014-02-03T06:23:53Z</dcterms:modified>
</cp:coreProperties>
</file>